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36.jpeg" ContentType="image/jpeg"/>
  <Override PartName="/ppt/media/image35.jpeg" ContentType="image/jpeg"/>
  <Override PartName="/ppt/media/image34.jpeg" ContentType="image/jpeg"/>
  <Override PartName="/ppt/media/image33.png" ContentType="image/png"/>
  <Override PartName="/ppt/media/image32.jpeg" ContentType="image/jpeg"/>
  <Override PartName="/ppt/media/image31.jpeg" ContentType="image/jpeg"/>
  <Override PartName="/ppt/media/image30.jpeg" ContentType="image/jpeg"/>
  <Override PartName="/ppt/media/image29.png" ContentType="image/png"/>
  <Override PartName="/ppt/media/image27.jpeg" ContentType="image/jpeg"/>
  <Override PartName="/ppt/media/image1.png" ContentType="image/png"/>
  <Override PartName="/ppt/media/image15.jpeg" ContentType="image/jpeg"/>
  <Override PartName="/ppt/media/image26.jpeg" ContentType="image/jpeg"/>
  <Override PartName="/ppt/media/image13.jpeg" ContentType="image/jpeg"/>
  <Override PartName="/ppt/media/image25.png" ContentType="image/png"/>
  <Override PartName="/ppt/media/image24.jpeg" ContentType="image/jpeg"/>
  <Override PartName="/ppt/media/image12.jpeg" ContentType="image/jpeg"/>
  <Override PartName="/ppt/media/image23.jpeg" ContentType="image/jpeg"/>
  <Override PartName="/ppt/media/image11.jpeg" ContentType="image/jpeg"/>
  <Override PartName="/ppt/media/image22.jpeg" ContentType="image/jpeg"/>
  <Override PartName="/ppt/media/image21.png" ContentType="image/png"/>
  <Override PartName="/ppt/media/image20.jpeg" ContentType="image/jpeg"/>
  <Override PartName="/ppt/media/image19.jpeg" ContentType="image/jpeg"/>
  <Override PartName="/ppt/media/image18.jpeg" ContentType="image/jpeg"/>
  <Override PartName="/ppt/media/image14.jpeg" ContentType="image/jpeg"/>
  <Override PartName="/ppt/media/image9.png" ContentType="image/png"/>
  <Override PartName="/ppt/media/image8.jpeg" ContentType="image/jpeg"/>
  <Override PartName="/ppt/media/image10.jpeg" ContentType="image/jpeg"/>
  <Override PartName="/ppt/media/image7.jpeg" ContentType="image/jpeg"/>
  <Override PartName="/ppt/media/image6.jpeg" ContentType="image/jpeg"/>
  <Override PartName="/ppt/media/image17.png" ContentType="image/png"/>
  <Override PartName="/ppt/media/image5.jpeg" ContentType="image/jpeg"/>
  <Override PartName="/ppt/media/image2.png" ContentType="image/png"/>
  <Override PartName="/ppt/media/image4.jpeg" ContentType="image/jpeg"/>
  <Override PartName="/ppt/media/image28.jpeg" ContentType="image/jpeg"/>
  <Override PartName="/ppt/media/image3.jpeg" ContentType="image/jpeg"/>
  <Override PartName="/ppt/media/image16.png" ContentType="image/png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9040"/>
            <a:ext cx="5495400" cy="438480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9040"/>
            <a:ext cx="5495400" cy="4384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zxx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zxx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zxx" sz="280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zxx" sz="240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zxx" sz="20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zxx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zxx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zxx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zxx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zxx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DFB4C14-8EF9-46F7-BC34-9B7ACCA4236B}" type="slidenum">
              <a:rPr lang="zxx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40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41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2" name="TextShape 4"/>
          <p:cNvSpPr txBox="1"/>
          <p:nvPr/>
        </p:nvSpPr>
        <p:spPr>
          <a:xfrm>
            <a:off x="0" y="553320"/>
            <a:ext cx="8820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American Express Hackathon 2015</a:t>
            </a:r>
            <a:endParaRPr/>
          </a:p>
        </p:txBody>
      </p:sp>
      <p:sp>
        <p:nvSpPr>
          <p:cNvPr id="43" name="TextShape 5"/>
          <p:cNvSpPr txBox="1"/>
          <p:nvPr/>
        </p:nvSpPr>
        <p:spPr>
          <a:xfrm>
            <a:off x="0" y="2520000"/>
            <a:ext cx="10080000" cy="161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6000">
                <a:latin typeface="Arial"/>
              </a:rPr>
              <a:t>Amex HealthCard</a:t>
            </a:r>
            <a:endParaRPr/>
          </a:p>
          <a:p>
            <a:pPr algn="ctr"/>
            <a:endParaRPr/>
          </a:p>
          <a:p>
            <a:pPr algn="ctr"/>
            <a:r>
              <a:rPr i="1" lang="en-US" sz="2400">
                <a:latin typeface="Arial"/>
              </a:rPr>
              <a:t>The card which cares about you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45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46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7" name="TextShape 4"/>
          <p:cNvSpPr txBox="1"/>
          <p:nvPr/>
        </p:nvSpPr>
        <p:spPr>
          <a:xfrm>
            <a:off x="0" y="540000"/>
            <a:ext cx="10080000" cy="413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Healthcare Spending Facts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Spending on health-related items has increased 131% over the last 10 years, currently at over $10000 per person in the US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CDHPS (Consumer Directed Health Plans) such as HSA, FSA, and HRA have increased every year at every level of employer 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These plans are inherently more complicated to manage and utilize by the consumer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Unless managed through a large corporation, most of these plans do not  educate or otherwise </a:t>
            </a:r>
            <a:r>
              <a:rPr lang="en-US" sz="2200">
                <a:latin typeface="Arial"/>
              </a:rPr>
              <a:t>encourage healthy lifestyles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48" name="" descr=""/>
          <p:cNvPicPr/>
          <p:nvPr/>
        </p:nvPicPr>
        <p:blipFill>
          <a:blip r:embed="rId4"/>
          <a:stretch/>
        </p:blipFill>
        <p:spPr>
          <a:xfrm>
            <a:off x="3420000" y="4568760"/>
            <a:ext cx="3420000" cy="227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50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1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2" name="TextShape 4"/>
          <p:cNvSpPr txBox="1"/>
          <p:nvPr/>
        </p:nvSpPr>
        <p:spPr>
          <a:xfrm>
            <a:off x="360000" y="1080000"/>
            <a:ext cx="8820000" cy="468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Outline:</a:t>
            </a:r>
            <a:endParaRPr/>
          </a:p>
          <a:p>
            <a:r>
              <a:rPr lang="en-US">
                <a:latin typeface="Arial"/>
              </a:rPr>
              <a:t>Define the problem – how can we help members in the healthcare space?</a:t>
            </a:r>
            <a:endParaRPr/>
          </a:p>
          <a:p>
            <a:endParaRPr/>
          </a:p>
          <a:p>
            <a:r>
              <a:rPr b="1" lang="en-US" sz="2400">
                <a:latin typeface="Arial"/>
              </a:rPr>
              <a:t>Have a comprehensive health system which helps the Amex member in the following 3 ways:</a:t>
            </a:r>
            <a:endParaRPr/>
          </a:p>
          <a:p>
            <a:endParaRPr/>
          </a:p>
          <a:p>
            <a:r>
              <a:rPr b="1" lang="en-US" sz="2400">
                <a:latin typeface="Arial"/>
              </a:rPr>
              <a:t>HEALTH EDUCATION</a:t>
            </a:r>
            <a:endParaRPr/>
          </a:p>
          <a:p>
            <a:endParaRPr/>
          </a:p>
          <a:p>
            <a:r>
              <a:rPr b="1" lang="en-US" sz="2400">
                <a:latin typeface="Arial"/>
              </a:rPr>
              <a:t>HEALTH SPENDING</a:t>
            </a:r>
            <a:endParaRPr/>
          </a:p>
          <a:p>
            <a:endParaRPr/>
          </a:p>
          <a:p>
            <a:r>
              <a:rPr b="1" lang="en-US" sz="2400">
                <a:latin typeface="Arial"/>
              </a:rPr>
              <a:t>HEALTH ENCOURAGEMENT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 lvl="2">
              <a:buFont typeface="StarSymbol"/>
              <a:buAutoNum type="arabicParenR"/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54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5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412200" y="2700000"/>
            <a:ext cx="4447800" cy="2476080"/>
          </a:xfrm>
          <a:prstGeom prst="rect">
            <a:avLst/>
          </a:prstGeom>
          <a:ln>
            <a:noFill/>
          </a:ln>
        </p:spPr>
      </p:pic>
      <p:sp>
        <p:nvSpPr>
          <p:cNvPr id="57" name="TextShape 4"/>
          <p:cNvSpPr txBox="1"/>
          <p:nvPr/>
        </p:nvSpPr>
        <p:spPr>
          <a:xfrm>
            <a:off x="720000" y="900000"/>
            <a:ext cx="864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3600">
                <a:latin typeface="Arial"/>
              </a:rPr>
              <a:t>Presenting the American Express HealthCard and HealthSystem</a:t>
            </a:r>
            <a:endParaRPr/>
          </a:p>
        </p:txBody>
      </p:sp>
      <p:pic>
        <p:nvPicPr>
          <p:cNvPr id="58" name="" descr=""/>
          <p:cNvPicPr/>
          <p:nvPr/>
        </p:nvPicPr>
        <p:blipFill>
          <a:blip r:embed="rId5"/>
          <a:stretch/>
        </p:blipFill>
        <p:spPr>
          <a:xfrm>
            <a:off x="5400000" y="2736360"/>
            <a:ext cx="3507480" cy="23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60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1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2" name="TextShape 4"/>
          <p:cNvSpPr txBox="1"/>
          <p:nvPr/>
        </p:nvSpPr>
        <p:spPr>
          <a:xfrm>
            <a:off x="-540000" y="1260000"/>
            <a:ext cx="10620000" cy="296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>
              <a:buFont typeface="StarSymbol"/>
              <a:buAutoNum type="arabicParenR"/>
            </a:pPr>
            <a:r>
              <a:rPr b="1" lang="en-US">
                <a:latin typeface="Arial"/>
              </a:rPr>
              <a:t>Target Market:</a:t>
            </a:r>
            <a:r>
              <a:rPr lang="en-US">
                <a:latin typeface="Arial"/>
              </a:rPr>
              <a:t>  Corporations of any size</a:t>
            </a:r>
            <a:endParaRPr/>
          </a:p>
          <a:p>
            <a:pPr lvl="2">
              <a:buFont typeface="StarSymbol"/>
              <a:buAutoNum type="arabicParenR"/>
            </a:pPr>
            <a:r>
              <a:rPr b="1" lang="en-US">
                <a:latin typeface="Arial"/>
              </a:rPr>
              <a:t>Application Sold: </a:t>
            </a:r>
            <a:r>
              <a:rPr lang="en-US">
                <a:latin typeface="Arial"/>
              </a:rPr>
              <a:t> System to encourage healthy living and management of health care spending  (Similar to current Health Equity, but with additional features)</a:t>
            </a:r>
            <a:endParaRPr/>
          </a:p>
          <a:p>
            <a:pPr lvl="2">
              <a:buFont typeface="StarSymbol"/>
              <a:buAutoNum type="arabicParenR"/>
            </a:pPr>
            <a:r>
              <a:rPr b="1" lang="en-US">
                <a:latin typeface="Arial"/>
              </a:rPr>
              <a:t>System consists of:</a:t>
            </a:r>
            <a:endParaRPr/>
          </a:p>
          <a:p>
            <a:pPr lvl="2">
              <a:buFont typeface="StarSymbol"/>
              <a:buAutoNum type="arabicParenR"/>
            </a:pPr>
            <a:endParaRPr/>
          </a:p>
          <a:p>
            <a:pPr lvl="4">
              <a:buFont typeface="StarSymbol"/>
              <a:buAutoNum type="arabicParenR"/>
            </a:pPr>
            <a:r>
              <a:rPr b="1" lang="en-US">
                <a:latin typeface="Arial"/>
              </a:rPr>
              <a:t>  </a:t>
            </a:r>
            <a:r>
              <a:rPr b="1" lang="en-US">
                <a:latin typeface="Arial"/>
              </a:rPr>
              <a:t>Phone application</a:t>
            </a:r>
            <a:endParaRPr/>
          </a:p>
          <a:p>
            <a:pPr lvl="4">
              <a:buFont typeface="StarSymbol"/>
              <a:buAutoNum type="arabicParenR"/>
            </a:pPr>
            <a:r>
              <a:rPr b="1" lang="en-US">
                <a:latin typeface="Arial"/>
              </a:rPr>
              <a:t>  </a:t>
            </a:r>
            <a:r>
              <a:rPr b="1" lang="en-US">
                <a:latin typeface="Arial"/>
              </a:rPr>
              <a:t>Web tracking application</a:t>
            </a:r>
            <a:endParaRPr/>
          </a:p>
          <a:p>
            <a:pPr lvl="4">
              <a:buFont typeface="StarSymbol"/>
              <a:buAutoNum type="arabicParenR"/>
            </a:pPr>
            <a:r>
              <a:rPr b="1" lang="en-US">
                <a:latin typeface="Arial"/>
              </a:rPr>
              <a:t>  </a:t>
            </a:r>
            <a:r>
              <a:rPr b="1" lang="en-US">
                <a:latin typeface="Arial"/>
              </a:rPr>
              <a:t>Amex HealthCard</a:t>
            </a:r>
            <a:endParaRPr/>
          </a:p>
          <a:p>
            <a:pPr lvl="2">
              <a:buFont typeface="StarSymbol"/>
              <a:buAutoNum type="arabicParenR"/>
            </a:pPr>
            <a:endParaRPr/>
          </a:p>
          <a:p>
            <a:pPr lvl="2">
              <a:buFont typeface="StarSymbol"/>
              <a:buAutoNum type="arabicParenR"/>
            </a:pPr>
            <a:endParaRPr/>
          </a:p>
          <a:p>
            <a:pPr lvl="2">
              <a:buFont typeface="StarSymbol"/>
              <a:buAutoNum type="arabicParenR"/>
            </a:pPr>
            <a:endParaRPr/>
          </a:p>
        </p:txBody>
      </p:sp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>
            <a:off x="5760000" y="3982680"/>
            <a:ext cx="3809520" cy="285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65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6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7" name="TextShape 4"/>
          <p:cNvSpPr txBox="1"/>
          <p:nvPr/>
        </p:nvSpPr>
        <p:spPr>
          <a:xfrm>
            <a:off x="180000" y="657720"/>
            <a:ext cx="88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600">
                <a:latin typeface="Arial"/>
              </a:rPr>
              <a:t>HEALTH EDUCATION</a:t>
            </a:r>
            <a:endParaRPr/>
          </a:p>
        </p:txBody>
      </p:sp>
      <p:sp>
        <p:nvSpPr>
          <p:cNvPr id="68" name="TextShape 5"/>
          <p:cNvSpPr txBox="1"/>
          <p:nvPr/>
        </p:nvSpPr>
        <p:spPr>
          <a:xfrm>
            <a:off x="0" y="1579320"/>
            <a:ext cx="10080000" cy="25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Educates members on how to have a healthier lifestyle</a:t>
            </a:r>
            <a:endParaRPr/>
          </a:p>
          <a:p>
            <a:pPr lvl="3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What to eat</a:t>
            </a:r>
            <a:endParaRPr/>
          </a:p>
          <a:p>
            <a:pPr lvl="3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How often to have preventative care visits</a:t>
            </a:r>
            <a:endParaRPr/>
          </a:p>
          <a:p>
            <a:pPr lvl="3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Exercise and stretch suggestions to be more active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Links to online resources for common illnesses/symptoms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600">
                <a:latin typeface="Arial"/>
              </a:rPr>
              <a:t> </a:t>
            </a:r>
            <a:r>
              <a:rPr lang="en-US" sz="2600">
                <a:latin typeface="Arial"/>
              </a:rPr>
              <a:t>Others?</a:t>
            </a:r>
            <a:endParaRPr/>
          </a:p>
          <a:p>
            <a:pPr lvl="2">
              <a:buFont typeface="StarSymbol"/>
              <a:buAutoNum type="arabicParenR"/>
            </a:pPr>
            <a:endParaRPr/>
          </a:p>
        </p:txBody>
      </p:sp>
      <p:pic>
        <p:nvPicPr>
          <p:cNvPr id="69" name="" descr=""/>
          <p:cNvPicPr/>
          <p:nvPr/>
        </p:nvPicPr>
        <p:blipFill>
          <a:blip r:embed="rId4"/>
          <a:stretch/>
        </p:blipFill>
        <p:spPr>
          <a:xfrm>
            <a:off x="3222360" y="4320000"/>
            <a:ext cx="3653640" cy="25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71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72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3" name="TextShape 4"/>
          <p:cNvSpPr txBox="1"/>
          <p:nvPr/>
        </p:nvSpPr>
        <p:spPr>
          <a:xfrm>
            <a:off x="74160" y="3351240"/>
            <a:ext cx="8925840" cy="348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>
              <a:buFont typeface="StarSymbol"/>
              <a:buAutoNum type="arabicParenR"/>
            </a:pPr>
            <a:r>
              <a:rPr lang="en-US" sz="2400">
                <a:latin typeface="Arial"/>
              </a:rPr>
              <a:t> </a:t>
            </a:r>
            <a:r>
              <a:rPr lang="en-US" sz="2400">
                <a:latin typeface="Arial"/>
              </a:rPr>
              <a:t>Links to HSA/FSA/HRA accounts automatically to efficiently use their healthcare spending dollars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400">
                <a:latin typeface="Arial"/>
              </a:rPr>
              <a:t> </a:t>
            </a:r>
            <a:r>
              <a:rPr lang="en-US" sz="2400">
                <a:latin typeface="Arial"/>
              </a:rPr>
              <a:t>Automatic no/low interest loans for healthcare related expenses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400">
                <a:latin typeface="Arial"/>
              </a:rPr>
              <a:t> </a:t>
            </a:r>
            <a:r>
              <a:rPr lang="en-US" sz="2400">
                <a:latin typeface="Arial"/>
              </a:rPr>
              <a:t>Restricted to spend on healthcare related MCC codes – i.e. no ATM withdrawals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400">
                <a:latin typeface="Arial"/>
              </a:rPr>
              <a:t> </a:t>
            </a:r>
            <a:r>
              <a:rPr lang="en-US" sz="2400">
                <a:latin typeface="Arial"/>
              </a:rPr>
              <a:t>Automatic tracking of expenses per user to accurately track spend rate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 sz="2400">
                <a:latin typeface="Arial"/>
              </a:rPr>
              <a:t> </a:t>
            </a:r>
            <a:r>
              <a:rPr lang="en-US" sz="2400">
                <a:latin typeface="Arial"/>
              </a:rPr>
              <a:t>Others?</a:t>
            </a:r>
            <a:endParaRPr/>
          </a:p>
          <a:p>
            <a:pPr lvl="2">
              <a:buFont typeface="StarSymbol"/>
              <a:buAutoNum type="arabicParenR"/>
            </a:pPr>
            <a:endParaRPr/>
          </a:p>
        </p:txBody>
      </p:sp>
      <p:sp>
        <p:nvSpPr>
          <p:cNvPr id="74" name="TextShape 5"/>
          <p:cNvSpPr txBox="1"/>
          <p:nvPr/>
        </p:nvSpPr>
        <p:spPr>
          <a:xfrm>
            <a:off x="180000" y="658080"/>
            <a:ext cx="88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600">
                <a:latin typeface="Arial"/>
              </a:rPr>
              <a:t>HEALTH SPENDING</a:t>
            </a:r>
            <a:endParaRPr/>
          </a:p>
        </p:txBody>
      </p:sp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5597640" y="540000"/>
            <a:ext cx="4302360" cy="28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77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78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9" name="TextShape 4"/>
          <p:cNvSpPr txBox="1"/>
          <p:nvPr/>
        </p:nvSpPr>
        <p:spPr>
          <a:xfrm>
            <a:off x="0" y="1836000"/>
            <a:ext cx="10080000" cy="137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Encourages them to make goals to hit their health targets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Rewards them through Amex reward points as they meet their goals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Helps them use their HSA/FSA/HRA accounts in the most efficient way possible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Tracks their exercise progress, creates social goal setting in the workplace</a:t>
            </a:r>
            <a:endParaRPr/>
          </a:p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Others?</a:t>
            </a:r>
            <a:endParaRPr/>
          </a:p>
        </p:txBody>
      </p:sp>
      <p:sp>
        <p:nvSpPr>
          <p:cNvPr id="80" name="TextShape 5"/>
          <p:cNvSpPr txBox="1"/>
          <p:nvPr/>
        </p:nvSpPr>
        <p:spPr>
          <a:xfrm>
            <a:off x="180000" y="658440"/>
            <a:ext cx="88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600">
                <a:latin typeface="Arial"/>
              </a:rPr>
              <a:t>HEALTH ENCOURAGEMENT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2520000" y="3479040"/>
            <a:ext cx="5025240" cy="336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1"/>
          <p:cNvSpPr/>
          <p:nvPr/>
        </p:nvSpPr>
        <p:spPr>
          <a:xfrm>
            <a:off x="0" y="7200000"/>
            <a:ext cx="10080360" cy="395280"/>
          </a:xfrm>
          <a:custGeom>
            <a:avLst/>
            <a:gdLst/>
            <a:ahLst/>
            <a:rect l="0" t="0" r="r" b="b"/>
            <a:pathLst>
              <a:path w="28001" h="1098">
                <a:moveTo>
                  <a:pt x="0" y="1097"/>
                </a:moveTo>
                <a:cubicBezTo>
                  <a:pt x="0" y="731"/>
                  <a:pt x="0" y="366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66"/>
                  <a:pt x="28000" y="731"/>
                  <a:pt x="28000" y="1097"/>
                </a:cubicBezTo>
                <a:cubicBezTo>
                  <a:pt x="18667" y="1097"/>
                  <a:pt x="9333" y="1097"/>
                  <a:pt x="0" y="1097"/>
                </a:cubicBezTo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3" name="Freeform 2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84" name="Freeform 3"/>
          <p:cNvSpPr/>
          <p:nvPr/>
        </p:nvSpPr>
        <p:spPr>
          <a:xfrm>
            <a:off x="0" y="0"/>
            <a:ext cx="10080360" cy="360360"/>
          </a:xfrm>
          <a:custGeom>
            <a:avLst/>
            <a:gdLst/>
            <a:ahLst/>
            <a:rect l="0" t="0" r="r" b="b"/>
            <a:pathLst>
              <a:path w="28001" h="1001">
                <a:moveTo>
                  <a:pt x="0" y="1000"/>
                </a:moveTo>
                <a:cubicBezTo>
                  <a:pt x="0" y="667"/>
                  <a:pt x="0" y="333"/>
                  <a:pt x="0" y="0"/>
                </a:cubicBezTo>
                <a:cubicBezTo>
                  <a:pt x="9333" y="0"/>
                  <a:pt x="18667" y="0"/>
                  <a:pt x="28000" y="0"/>
                </a:cubicBezTo>
                <a:cubicBezTo>
                  <a:pt x="28000" y="333"/>
                  <a:pt x="28000" y="667"/>
                  <a:pt x="28000" y="1000"/>
                </a:cubicBezTo>
                <a:cubicBezTo>
                  <a:pt x="18667" y="1000"/>
                  <a:pt x="9333" y="1000"/>
                  <a:pt x="0" y="1000"/>
                </a:cubicBezTo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5" name="TextShape 4"/>
          <p:cNvSpPr txBox="1"/>
          <p:nvPr/>
        </p:nvSpPr>
        <p:spPr>
          <a:xfrm>
            <a:off x="0" y="1971720"/>
            <a:ext cx="10080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>
              <a:buFont typeface="StarSymbol"/>
              <a:buAutoNum type="arabicParenR"/>
            </a:pPr>
            <a:r>
              <a:rPr lang="en-US">
                <a:latin typeface="Arial"/>
              </a:rPr>
              <a:t>Deliberately Blank - Template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Application>LibreOffice/4.4.0.3$Windows_x86 LibreOffice_project/de093506bcdc5fafd9023ee680b8c60e3e0645d7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language>en-US</dc:language>
  <dcterms:modified xsi:type="dcterms:W3CDTF">2015-07-09T01:21:57Z</dcterms:modified>
  <cp:revision>7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